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sldIdLst>
    <p:sldId id="285" r:id="rId2"/>
    <p:sldId id="259" r:id="rId3"/>
    <p:sldId id="258" r:id="rId4"/>
    <p:sldId id="257" r:id="rId5"/>
    <p:sldId id="286" r:id="rId6"/>
    <p:sldId id="263" r:id="rId7"/>
    <p:sldId id="264" r:id="rId8"/>
    <p:sldId id="260" r:id="rId9"/>
    <p:sldId id="266" r:id="rId10"/>
    <p:sldId id="273" r:id="rId11"/>
    <p:sldId id="283" r:id="rId12"/>
    <p:sldId id="281" r:id="rId13"/>
    <p:sldId id="265" r:id="rId14"/>
    <p:sldId id="272" r:id="rId15"/>
    <p:sldId id="262" r:id="rId16"/>
    <p:sldId id="282" r:id="rId17"/>
    <p:sldId id="280" r:id="rId18"/>
    <p:sldId id="275" r:id="rId19"/>
    <p:sldId id="276" r:id="rId20"/>
    <p:sldId id="277" r:id="rId21"/>
    <p:sldId id="278" r:id="rId22"/>
    <p:sldId id="279" r:id="rId23"/>
    <p:sldId id="267" r:id="rId24"/>
    <p:sldId id="287" r:id="rId25"/>
    <p:sldId id="268" r:id="rId26"/>
    <p:sldId id="269" r:id="rId27"/>
    <p:sldId id="274"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5T18:14:28.822"/>
    </inkml:context>
    <inkml:brush xml:id="br0">
      <inkml:brushProperty name="width" value="0.05" units="cm"/>
      <inkml:brushProperty name="height" value="0.05" units="cm"/>
      <inkml:brushProperty name="ignorePressure" value="1"/>
    </inkml:brush>
  </inkml:definitions>
  <inkml:trace contextRef="#ctx0" brushRef="#br0">334 383,'329'-30,"-243"18,1594-230,-1608 231,194-32,144 1,-331 39,-1 4,1 3,-1 4,0 3,-1 3,-1 4,0 3,50 22,158 78,-89-37,170 48,-187-81,1-7,2-9,1-8,1-7,171-6,-226-12,-129-2,1 1,0-1,-1 0,1 0,0 1,0-1,0 0,-1 1,1-1,0 0,0 1,0-1,0 0,-1 1,1-1,0 0,0 1,0-1,0 0,0 1,0-1,0 0,0 1,0-1,0 0,0 1,0-1,0 0,1 1,-1-1,0 0,0 1,0-1,0 0,1 1,-1-1,0 0,0 0,1 1,-1-1,0 0,0 0,1 1,-1-1,0 0,1 0,-1 0,0 0,1 1,-1-1,0 0,1 0,-1 0,0 0,1 0,-1 0,0 0,1 0,-105 20,-294 17,-313-14,625-22,-2183-56,514 6,1476 50,251-9,55-6,168-27,0 3,84-15,93-7,81-7,1514-145,-1579 198,-74 17,-200 1,1 6,-2 4,1 5,-2 5,1 5,199 62,-287-82,-25-9,-1 0,1-1,0 1,-1 0,1 0,0 0,-1 0,1 0,-1 0,1 0,0 0,-1 0,1 0,-1 0,1 0,0 0,-1 0,1 0,0 1,-1-1,1 0,0 0,-1 0,1 0,0 1,-1-1,1 0,0 0,-1 1,1-1,0 0,0 1,-1-1,1 0,0 1,0-1,0 0,0 1,-1-1,1 0,0 1,0-1,0 0,0 1,0-1,0 1,0-1,0 0,0 1,0-1,0 1,0-1,0 0,1 1,-1-1,0 0,0 1,0-1,0 0,1 1,-1-1,0 0,0 1,1-1,-1 0,0 0,1 1,-152 31,-382 35,308-44,-266 29,-579 72,1034-119,-164 22,1 9,-170 55,184-26,183-65,1 1,-1-1,0 0,1 0,-1 0,1 1,-1-1,1 1,-1-1,1 1,-1 0,1-1,0 1,-1 0,1 0,0 0,0 0,-1 0,1 0,0 1,0-1,0 0,1 1,-1-1,0 0,0 1,1-1,-1 1,1-1,-1 1,1-1,-1 1,1-1,0 1,0 0,0-1,0 1,0-1,0 1,1 0,-1-1,0 1,1-1,-1 1,1-1,-1 1,1-1,1 2,98 28,16-19,1-5,52-5,-61-2,529 1,387-58,-861 37,-2-7,-1-7,21-13,49-31,-292 75,-233 41,22 9,-94 16,-69 12,-2159 408,2341-439,143-24,5 1,0-5,0-5,-19-4,112-11,41-2,-22 5,178-52,12-17,99-31,123-32,111-24,276-61,8 35,810-73,-1275 226,-71 14,215 13,-377 2,-115 1,-1 0,1 0,-1 0,1 0,-1-1,1 1,0 0,-1 0,1 0,-1-1,1 1,-1 0,1-1,0 1,-1 0,1-1,0 1,-1 0,1-1,0 1,0-1,-1 1,1-1,0 1,0 0,0-1,-1 1,1-1,0 1,0-1,0 1,0-1,0 1,0-1,0 1,0-1,0 1,0-1,1 1,-1-1,0 1,0-1,0 1,0-1,1 1,-1 0,0-1,1 1,-1-1,0 1,1 0,-1-1,0 1,1 0,-1-1,1 1,-1 0,-154-30,-366-24,-2 24,-152 24,-1596 72,1702-29,408-6,161-31,0 0,0 0,1 0,-1 0,0 1,0-1,0 0,0 1,0-1,0 1,0-1,0 1,0-1,0 1,0 0,0 0,0-1,0 1,0 0,-1 0,1 0,0 0,-1 0,1 0,-1 0,1 0,-1 0,1 0,-1 0,0 0,1 0,-1 1,0-1,0 0,0 0,0 0,0 0,0 1,0-1,0 0,-1 0,1 0,0 0,-1 0,1 0,-1 0,1 0,-1 0,0 0,1 0,-1 0,0 0,1 0,-1 0,0 0,0-1,0 1,0 0,0-1,0 1,0-1,0 1,0-1,-1 1,151 30,142 3,2-13,134-13,200-14,452-70,-728 31,-66 1,303-69,-581 112,1-1,-21 2,-114 19,-19 4,-75 10,-94 9,-84 9,-71 11,-1572 287,1055-169,630-117,70-14,101-19,-187 7,415-30,76 19,-90-15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125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100796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48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75762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86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6998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5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53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836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93023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7/29/2020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50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5073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00CB-ACDE-4CC9-8971-EED0A3F320C9}"/>
              </a:ext>
            </a:extLst>
          </p:cNvPr>
          <p:cNvSpPr>
            <a:spLocks noGrp="1"/>
          </p:cNvSpPr>
          <p:nvPr>
            <p:ph type="title"/>
          </p:nvPr>
        </p:nvSpPr>
        <p:spPr>
          <a:xfrm>
            <a:off x="526505" y="757631"/>
            <a:ext cx="8596668" cy="1320800"/>
          </a:xfrm>
        </p:spPr>
        <p:txBody>
          <a:bodyPr>
            <a:normAutofit/>
          </a:bodyPr>
          <a:lstStyle/>
          <a:p>
            <a:r>
              <a:rPr lang="en-US" sz="6000" dirty="0"/>
              <a:t>Six Word Memoirs</a:t>
            </a:r>
          </a:p>
        </p:txBody>
      </p:sp>
      <p:sp>
        <p:nvSpPr>
          <p:cNvPr id="3" name="Content Placeholder 2">
            <a:extLst>
              <a:ext uri="{FF2B5EF4-FFF2-40B4-BE49-F238E27FC236}">
                <a16:creationId xmlns:a16="http://schemas.microsoft.com/office/drawing/2014/main" id="{811F2A85-5E24-46B9-B76F-4662B10944A0}"/>
              </a:ext>
            </a:extLst>
          </p:cNvPr>
          <p:cNvSpPr>
            <a:spLocks noGrp="1"/>
          </p:cNvSpPr>
          <p:nvPr>
            <p:ph idx="1"/>
          </p:nvPr>
        </p:nvSpPr>
        <p:spPr>
          <a:xfrm>
            <a:off x="677334" y="4720562"/>
            <a:ext cx="3979507" cy="1320800"/>
          </a:xfrm>
        </p:spPr>
        <p:txBody>
          <a:bodyPr/>
          <a:lstStyle/>
          <a:p>
            <a:endParaRPr lang="en-US" dirty="0"/>
          </a:p>
        </p:txBody>
      </p:sp>
      <p:pic>
        <p:nvPicPr>
          <p:cNvPr id="5" name="Picture 4">
            <a:extLst>
              <a:ext uri="{FF2B5EF4-FFF2-40B4-BE49-F238E27FC236}">
                <a16:creationId xmlns:a16="http://schemas.microsoft.com/office/drawing/2014/main" id="{199E9894-93B0-41C1-B7E8-530C9C88ED41}"/>
              </a:ext>
            </a:extLst>
          </p:cNvPr>
          <p:cNvPicPr>
            <a:picLocks noChangeAspect="1"/>
          </p:cNvPicPr>
          <p:nvPr/>
        </p:nvPicPr>
        <p:blipFill>
          <a:blip r:embed="rId2"/>
          <a:stretch>
            <a:fillRect/>
          </a:stretch>
        </p:blipFill>
        <p:spPr>
          <a:xfrm>
            <a:off x="6435247" y="2196852"/>
            <a:ext cx="4883319" cy="3273836"/>
          </a:xfrm>
          <a:prstGeom prst="rect">
            <a:avLst/>
          </a:prstGeom>
        </p:spPr>
      </p:pic>
    </p:spTree>
    <p:extLst>
      <p:ext uri="{BB962C8B-B14F-4D97-AF65-F5344CB8AC3E}">
        <p14:creationId xmlns:p14="http://schemas.microsoft.com/office/powerpoint/2010/main" val="2837352357"/>
      </p:ext>
    </p:extLst>
  </p:cSld>
  <p:clrMapOvr>
    <a:masterClrMapping/>
  </p:clrMapOvr>
  <mc:AlternateContent xmlns:mc="http://schemas.openxmlformats.org/markup-compatibility/2006" xmlns:p14="http://schemas.microsoft.com/office/powerpoint/2010/main">
    <mc:Choice Requires="p14">
      <p:transition spd="slow" p14:dur="2000" advTm="37669"/>
    </mc:Choice>
    <mc:Fallback xmlns="">
      <p:transition spd="slow" advTm="376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Word Memoir:</a:t>
            </a:r>
            <a:br>
              <a:rPr lang="en-US" dirty="0"/>
            </a:br>
            <a:r>
              <a:rPr lang="en-US" dirty="0"/>
              <a:t>The power of language with six words.</a:t>
            </a:r>
          </a:p>
        </p:txBody>
      </p:sp>
      <p:sp>
        <p:nvSpPr>
          <p:cNvPr id="3" name="Content Placeholder 2"/>
          <p:cNvSpPr>
            <a:spLocks noGrp="1"/>
          </p:cNvSpPr>
          <p:nvPr>
            <p:ph idx="1"/>
          </p:nvPr>
        </p:nvSpPr>
        <p:spPr/>
        <p:txBody>
          <a:bodyPr>
            <a:normAutofit fontScale="85000" lnSpcReduction="20000"/>
          </a:bodyPr>
          <a:lstStyle/>
          <a:p>
            <a:r>
              <a:rPr lang="en-US" dirty="0"/>
              <a:t>Let’s review vocabulary.</a:t>
            </a:r>
          </a:p>
          <a:p>
            <a:endParaRPr lang="en-US" dirty="0"/>
          </a:p>
          <a:p>
            <a:r>
              <a:rPr lang="en-US" dirty="0"/>
              <a:t>Denotation:</a:t>
            </a:r>
          </a:p>
          <a:p>
            <a:endParaRPr lang="en-US" dirty="0"/>
          </a:p>
          <a:p>
            <a:endParaRPr lang="en-US" dirty="0"/>
          </a:p>
          <a:p>
            <a:r>
              <a:rPr lang="en-US" dirty="0"/>
              <a:t>Connotation:</a:t>
            </a:r>
          </a:p>
          <a:p>
            <a:endParaRPr lang="en-US" dirty="0"/>
          </a:p>
          <a:p>
            <a:endParaRPr lang="en-US" dirty="0"/>
          </a:p>
          <a:p>
            <a:r>
              <a:rPr lang="en-US" dirty="0"/>
              <a:t>Register:</a:t>
            </a:r>
          </a:p>
          <a:p>
            <a:endParaRPr lang="en-US" dirty="0"/>
          </a:p>
          <a:p>
            <a:endParaRPr lang="en-US" dirty="0"/>
          </a:p>
        </p:txBody>
      </p:sp>
    </p:spTree>
    <p:extLst>
      <p:ext uri="{BB962C8B-B14F-4D97-AF65-F5344CB8AC3E}">
        <p14:creationId xmlns:p14="http://schemas.microsoft.com/office/powerpoint/2010/main" val="1329480744"/>
      </p:ext>
    </p:extLst>
  </p:cSld>
  <p:clrMapOvr>
    <a:masterClrMapping/>
  </p:clrMapOvr>
  <mc:AlternateContent xmlns:mc="http://schemas.openxmlformats.org/markup-compatibility/2006" xmlns:p14="http://schemas.microsoft.com/office/powerpoint/2010/main">
    <mc:Choice Requires="p14">
      <p:transition spd="slow" p14:dur="2000" advTm="30414"/>
    </mc:Choice>
    <mc:Fallback xmlns="">
      <p:transition spd="slow" advTm="304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Word Memoirs:</a:t>
            </a:r>
            <a:br>
              <a:rPr lang="en-US" dirty="0"/>
            </a:br>
            <a:r>
              <a:rPr lang="en-US" dirty="0"/>
              <a:t>The power of language with six words.</a:t>
            </a:r>
          </a:p>
        </p:txBody>
      </p:sp>
      <p:sp>
        <p:nvSpPr>
          <p:cNvPr id="3" name="Content Placeholder 2"/>
          <p:cNvSpPr>
            <a:spLocks noGrp="1"/>
          </p:cNvSpPr>
          <p:nvPr>
            <p:ph idx="1"/>
          </p:nvPr>
        </p:nvSpPr>
        <p:spPr/>
        <p:txBody>
          <a:bodyPr>
            <a:normAutofit fontScale="85000" lnSpcReduction="20000"/>
          </a:bodyPr>
          <a:lstStyle/>
          <a:p>
            <a:r>
              <a:rPr lang="en-US" dirty="0"/>
              <a:t>Let’s review vocabulary.</a:t>
            </a:r>
          </a:p>
          <a:p>
            <a:endParaRPr lang="en-US" dirty="0"/>
          </a:p>
          <a:p>
            <a:r>
              <a:rPr lang="en-US" dirty="0"/>
              <a:t>Denotation: The dictionary (literal) definition of a word.</a:t>
            </a:r>
          </a:p>
          <a:p>
            <a:endParaRPr lang="en-US" dirty="0"/>
          </a:p>
          <a:p>
            <a:endParaRPr lang="en-US" dirty="0"/>
          </a:p>
          <a:p>
            <a:r>
              <a:rPr lang="en-US" dirty="0"/>
              <a:t>Connotation: The feelings, emotions, and associations of a word.</a:t>
            </a:r>
          </a:p>
          <a:p>
            <a:endParaRPr lang="en-US" dirty="0"/>
          </a:p>
          <a:p>
            <a:endParaRPr lang="en-US" dirty="0"/>
          </a:p>
          <a:p>
            <a:r>
              <a:rPr lang="en-US" dirty="0"/>
              <a:t>Register: formal/informal</a:t>
            </a:r>
          </a:p>
          <a:p>
            <a:endParaRPr lang="en-US" dirty="0"/>
          </a:p>
          <a:p>
            <a:endParaRPr lang="en-US" dirty="0"/>
          </a:p>
        </p:txBody>
      </p:sp>
    </p:spTree>
    <p:extLst>
      <p:ext uri="{BB962C8B-B14F-4D97-AF65-F5344CB8AC3E}">
        <p14:creationId xmlns:p14="http://schemas.microsoft.com/office/powerpoint/2010/main" val="1773459334"/>
      </p:ext>
    </p:extLst>
  </p:cSld>
  <p:clrMapOvr>
    <a:masterClrMapping/>
  </p:clrMapOvr>
  <mc:AlternateContent xmlns:mc="http://schemas.openxmlformats.org/markup-compatibility/2006" xmlns:p14="http://schemas.microsoft.com/office/powerpoint/2010/main">
    <mc:Choice Requires="p14">
      <p:transition spd="slow" p14:dur="2000" advTm="36583"/>
    </mc:Choice>
    <mc:Fallback xmlns="">
      <p:transition spd="slow" advTm="3658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Revising</a:t>
            </a:r>
          </a:p>
        </p:txBody>
      </p:sp>
      <p:sp>
        <p:nvSpPr>
          <p:cNvPr id="3" name="Content Placeholder 2"/>
          <p:cNvSpPr>
            <a:spLocks noGrp="1"/>
          </p:cNvSpPr>
          <p:nvPr>
            <p:ph idx="1"/>
          </p:nvPr>
        </p:nvSpPr>
        <p:spPr/>
        <p:txBody>
          <a:bodyPr/>
          <a:lstStyle/>
          <a:p>
            <a:r>
              <a:rPr lang="en-US" sz="4000" dirty="0"/>
              <a:t>Choose 3 of your OWN memoirs you wish to revise for </a:t>
            </a:r>
            <a:r>
              <a:rPr lang="en-US" sz="4000" b="1" dirty="0"/>
              <a:t>connotation, register, and sound/rhythm.</a:t>
            </a:r>
          </a:p>
          <a:p>
            <a:endParaRPr lang="en-US" dirty="0"/>
          </a:p>
        </p:txBody>
      </p:sp>
    </p:spTree>
    <p:extLst>
      <p:ext uri="{BB962C8B-B14F-4D97-AF65-F5344CB8AC3E}">
        <p14:creationId xmlns:p14="http://schemas.microsoft.com/office/powerpoint/2010/main" val="2761659071"/>
      </p:ext>
    </p:extLst>
  </p:cSld>
  <p:clrMapOvr>
    <a:masterClrMapping/>
  </p:clrMapOvr>
  <mc:AlternateContent xmlns:mc="http://schemas.openxmlformats.org/markup-compatibility/2006" xmlns:p14="http://schemas.microsoft.com/office/powerpoint/2010/main">
    <mc:Choice Requires="p14">
      <p:transition spd="slow" p14:dur="2000" advTm="34722"/>
    </mc:Choice>
    <mc:Fallback xmlns="">
      <p:transition spd="slow" advTm="3472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The power of language with six words.</a:t>
            </a:r>
          </a:p>
        </p:txBody>
      </p:sp>
      <p:sp>
        <p:nvSpPr>
          <p:cNvPr id="3" name="Content Placeholder 2"/>
          <p:cNvSpPr>
            <a:spLocks noGrp="1"/>
          </p:cNvSpPr>
          <p:nvPr>
            <p:ph idx="1"/>
          </p:nvPr>
        </p:nvSpPr>
        <p:spPr/>
        <p:txBody>
          <a:bodyPr/>
          <a:lstStyle/>
          <a:p>
            <a:r>
              <a:rPr lang="en-US" dirty="0"/>
              <a:t>Choose three memoirs your think you may want to illustrate. Sketch them out on the template provided.</a:t>
            </a:r>
          </a:p>
          <a:p>
            <a:endParaRPr lang="en-US" dirty="0"/>
          </a:p>
          <a:p>
            <a:r>
              <a:rPr lang="en-US" dirty="0"/>
              <a:t>Rewrite it replacing words for SPECIFIC </a:t>
            </a:r>
            <a:r>
              <a:rPr lang="en-US" b="1" u="sng" dirty="0"/>
              <a:t>connotation</a:t>
            </a:r>
            <a:r>
              <a:rPr lang="en-US" dirty="0"/>
              <a:t> and </a:t>
            </a:r>
            <a:r>
              <a:rPr lang="en-US" b="1" u="sng" dirty="0"/>
              <a:t>register</a:t>
            </a:r>
            <a:r>
              <a:rPr lang="en-US" dirty="0"/>
              <a:t>. </a:t>
            </a:r>
          </a:p>
          <a:p>
            <a:endParaRPr lang="en-US" dirty="0"/>
          </a:p>
          <a:p>
            <a:r>
              <a:rPr lang="en-US" dirty="0"/>
              <a:t>Connotation=emotional association (+ or -)</a:t>
            </a:r>
          </a:p>
          <a:p>
            <a:r>
              <a:rPr lang="en-US" dirty="0"/>
              <a:t>Register=informal/formal</a:t>
            </a:r>
          </a:p>
          <a:p>
            <a:endParaRPr lang="en-US" dirty="0"/>
          </a:p>
          <a:p>
            <a:endParaRPr lang="en-US" dirty="0"/>
          </a:p>
        </p:txBody>
      </p:sp>
    </p:spTree>
    <p:extLst>
      <p:ext uri="{BB962C8B-B14F-4D97-AF65-F5344CB8AC3E}">
        <p14:creationId xmlns:p14="http://schemas.microsoft.com/office/powerpoint/2010/main" val="394388528"/>
      </p:ext>
    </p:extLst>
  </p:cSld>
  <p:clrMapOvr>
    <a:masterClrMapping/>
  </p:clrMapOvr>
  <mc:AlternateContent xmlns:mc="http://schemas.openxmlformats.org/markup-compatibility/2006" xmlns:p14="http://schemas.microsoft.com/office/powerpoint/2010/main">
    <mc:Choice Requires="p14">
      <p:transition spd="slow" p14:dur="2000" advTm="70249"/>
    </mc:Choice>
    <mc:Fallback xmlns="">
      <p:transition spd="slow" advTm="7024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work</a:t>
            </a:r>
          </a:p>
        </p:txBody>
      </p:sp>
      <p:sp>
        <p:nvSpPr>
          <p:cNvPr id="3" name="Content Placeholder 2"/>
          <p:cNvSpPr>
            <a:spLocks noGrp="1"/>
          </p:cNvSpPr>
          <p:nvPr>
            <p:ph idx="1"/>
          </p:nvPr>
        </p:nvSpPr>
        <p:spPr>
          <a:xfrm>
            <a:off x="677334" y="1645435"/>
            <a:ext cx="8596668" cy="3880773"/>
          </a:xfrm>
        </p:spPr>
        <p:txBody>
          <a:bodyPr>
            <a:normAutofit/>
          </a:bodyPr>
          <a:lstStyle/>
          <a:p>
            <a:r>
              <a:rPr lang="en-US" sz="4000" dirty="0"/>
              <a:t>Sketch out three (3) of your six-word memoirs on a piece of blank paper. </a:t>
            </a:r>
          </a:p>
          <a:p>
            <a:endParaRPr lang="en-US" dirty="0"/>
          </a:p>
        </p:txBody>
      </p:sp>
    </p:spTree>
    <p:extLst>
      <p:ext uri="{BB962C8B-B14F-4D97-AF65-F5344CB8AC3E}">
        <p14:creationId xmlns:p14="http://schemas.microsoft.com/office/powerpoint/2010/main" val="1292419855"/>
      </p:ext>
    </p:extLst>
  </p:cSld>
  <p:clrMapOvr>
    <a:masterClrMapping/>
  </p:clrMapOvr>
  <mc:AlternateContent xmlns:mc="http://schemas.openxmlformats.org/markup-compatibility/2006" xmlns:p14="http://schemas.microsoft.com/office/powerpoint/2010/main">
    <mc:Choice Requires="p14">
      <p:transition spd="slow" p14:dur="2000" advTm="29009"/>
    </mc:Choice>
    <mc:Fallback xmlns="">
      <p:transition spd="slow" advTm="2900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out the door:</a:t>
            </a:r>
          </a:p>
        </p:txBody>
      </p:sp>
      <p:sp>
        <p:nvSpPr>
          <p:cNvPr id="3" name="Content Placeholder 2"/>
          <p:cNvSpPr>
            <a:spLocks noGrp="1"/>
          </p:cNvSpPr>
          <p:nvPr>
            <p:ph idx="1"/>
          </p:nvPr>
        </p:nvSpPr>
        <p:spPr/>
        <p:txBody>
          <a:bodyPr/>
          <a:lstStyle/>
          <a:p>
            <a:pPr marL="0" indent="0">
              <a:buNone/>
            </a:pPr>
            <a:r>
              <a:rPr lang="en-US" sz="4000" dirty="0"/>
              <a:t>Verbally share 1 of the 3 you decided to revise and sketch! </a:t>
            </a:r>
          </a:p>
          <a:p>
            <a:endParaRPr lang="en-US" dirty="0"/>
          </a:p>
        </p:txBody>
      </p:sp>
    </p:spTree>
    <p:extLst>
      <p:ext uri="{BB962C8B-B14F-4D97-AF65-F5344CB8AC3E}">
        <p14:creationId xmlns:p14="http://schemas.microsoft.com/office/powerpoint/2010/main" val="1335610808"/>
      </p:ext>
    </p:extLst>
  </p:cSld>
  <p:clrMapOvr>
    <a:masterClrMapping/>
  </p:clrMapOvr>
  <mc:AlternateContent xmlns:mc="http://schemas.openxmlformats.org/markup-compatibility/2006" xmlns:p14="http://schemas.microsoft.com/office/powerpoint/2010/main">
    <mc:Choice Requires="p14">
      <p:transition spd="slow" p14:dur="2000" advTm="43117"/>
    </mc:Choice>
    <mc:Fallback xmlns="">
      <p:transition spd="slow" advTm="43117"/>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Word Memoirs :</a:t>
            </a:r>
            <a:br>
              <a:rPr lang="en-US" dirty="0"/>
            </a:br>
            <a:r>
              <a:rPr lang="en-US" dirty="0"/>
              <a:t>The power of language with six words.</a:t>
            </a:r>
          </a:p>
        </p:txBody>
      </p:sp>
      <p:sp>
        <p:nvSpPr>
          <p:cNvPr id="3" name="Content Placeholder 2"/>
          <p:cNvSpPr>
            <a:spLocks noGrp="1"/>
          </p:cNvSpPr>
          <p:nvPr>
            <p:ph idx="1"/>
          </p:nvPr>
        </p:nvSpPr>
        <p:spPr/>
        <p:txBody>
          <a:bodyPr>
            <a:normAutofit fontScale="77500" lnSpcReduction="20000"/>
          </a:bodyPr>
          <a:lstStyle/>
          <a:p>
            <a:r>
              <a:rPr lang="en-US" dirty="0"/>
              <a:t>Take out the 3 memoirs you sketched out for homework.</a:t>
            </a:r>
          </a:p>
          <a:p>
            <a:endParaRPr lang="en-US" dirty="0"/>
          </a:p>
          <a:p>
            <a:r>
              <a:rPr lang="en-US" dirty="0"/>
              <a:t>You should have at least 2 version of EACH memoir—having replaced/altered words for SPECIFIC </a:t>
            </a:r>
            <a:r>
              <a:rPr lang="en-US" b="1" u="sng" dirty="0"/>
              <a:t>connotation</a:t>
            </a:r>
            <a:r>
              <a:rPr lang="en-US" dirty="0"/>
              <a:t> and </a:t>
            </a:r>
            <a:r>
              <a:rPr lang="en-US" b="1" u="sng" dirty="0"/>
              <a:t>register</a:t>
            </a:r>
            <a:r>
              <a:rPr lang="en-US" dirty="0"/>
              <a:t>. Each memoir must still contain six words.</a:t>
            </a:r>
          </a:p>
          <a:p>
            <a:pPr marL="0" indent="0">
              <a:buNone/>
            </a:pPr>
            <a:endParaRPr lang="en-US" dirty="0"/>
          </a:p>
          <a:p>
            <a:pPr marL="0" indent="0">
              <a:buNone/>
            </a:pPr>
            <a:r>
              <a:rPr lang="en-US" dirty="0"/>
              <a:t>Ex: Try taking a humorous memoir and adding a layer of frustration, longing, etc. Or take a series memoir and add a layer of humor.  </a:t>
            </a:r>
          </a:p>
          <a:p>
            <a:endParaRPr lang="en-US" dirty="0"/>
          </a:p>
          <a:p>
            <a:r>
              <a:rPr lang="en-US" dirty="0"/>
              <a:t>Connotation= emotional association (+ or -)</a:t>
            </a:r>
          </a:p>
          <a:p>
            <a:r>
              <a:rPr lang="en-US" dirty="0"/>
              <a:t>Register= informal/formal</a:t>
            </a:r>
          </a:p>
          <a:p>
            <a:endParaRPr lang="en-US" dirty="0"/>
          </a:p>
          <a:p>
            <a:endParaRPr lang="en-US" dirty="0"/>
          </a:p>
        </p:txBody>
      </p:sp>
    </p:spTree>
    <p:extLst>
      <p:ext uri="{BB962C8B-B14F-4D97-AF65-F5344CB8AC3E}">
        <p14:creationId xmlns:p14="http://schemas.microsoft.com/office/powerpoint/2010/main" val="3558164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srcRect l="31709" t="11101" r="19628" b="33115"/>
          <a:stretch/>
        </p:blipFill>
        <p:spPr bwMode="auto">
          <a:xfrm rot="5400000">
            <a:off x="3098995" y="-803704"/>
            <a:ext cx="5189590" cy="774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705539"/>
      </p:ext>
    </p:extLst>
  </p:cSld>
  <p:clrMapOvr>
    <a:masterClrMapping/>
  </p:clrMapOvr>
  <mc:AlternateContent xmlns:mc="http://schemas.openxmlformats.org/markup-compatibility/2006" xmlns:p14="http://schemas.microsoft.com/office/powerpoint/2010/main">
    <mc:Choice Requires="p14">
      <p:transition spd="slow" p14:dur="2000" advTm="47895"/>
    </mc:Choice>
    <mc:Fallback xmlns="">
      <p:transition spd="slow" advTm="478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6242bb8-9813-4170-af45-6a5a9fc8d5e6@namprd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68" y="248809"/>
            <a:ext cx="8317597" cy="619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580689"/>
      </p:ext>
    </p:extLst>
  </p:cSld>
  <p:clrMapOvr>
    <a:masterClrMapping/>
  </p:clrMapOvr>
  <mc:AlternateContent xmlns:mc="http://schemas.openxmlformats.org/markup-compatibility/2006" xmlns:p14="http://schemas.microsoft.com/office/powerpoint/2010/main">
    <mc:Choice Requires="p14">
      <p:transition spd="slow" p14:dur="2000" advTm="27811"/>
    </mc:Choice>
    <mc:Fallback xmlns="">
      <p:transition spd="slow" advTm="2781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srcRect l="33676" t="17860" r="12903" b="22937"/>
          <a:stretch/>
        </p:blipFill>
        <p:spPr bwMode="auto">
          <a:xfrm rot="5400000">
            <a:off x="2979169" y="-781468"/>
            <a:ext cx="5825166" cy="84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4EFA155-3B7D-47AD-A4AB-0A6F7D64B686}"/>
                  </a:ext>
                </a:extLst>
              </p14:cNvPr>
              <p14:cNvContentPartPr/>
              <p14:nvPr/>
            </p14:nvContentPartPr>
            <p14:xfrm>
              <a:off x="7025192" y="5442758"/>
              <a:ext cx="2405880" cy="556200"/>
            </p14:xfrm>
          </p:contentPart>
        </mc:Choice>
        <mc:Fallback xmlns="">
          <p:pic>
            <p:nvPicPr>
              <p:cNvPr id="2" name="Ink 1">
                <a:extLst>
                  <a:ext uri="{FF2B5EF4-FFF2-40B4-BE49-F238E27FC236}">
                    <a16:creationId xmlns:a16="http://schemas.microsoft.com/office/drawing/2014/main" id="{B4EFA155-3B7D-47AD-A4AB-0A6F7D64B686}"/>
                  </a:ext>
                </a:extLst>
              </p:cNvPr>
              <p:cNvPicPr/>
              <p:nvPr/>
            </p:nvPicPr>
            <p:blipFill>
              <a:blip r:embed="rId6"/>
              <a:stretch>
                <a:fillRect/>
              </a:stretch>
            </p:blipFill>
            <p:spPr>
              <a:xfrm>
                <a:off x="7016192" y="5433758"/>
                <a:ext cx="2423520" cy="573840"/>
              </a:xfrm>
              <a:prstGeom prst="rect">
                <a:avLst/>
              </a:prstGeom>
            </p:spPr>
          </p:pic>
        </mc:Fallback>
      </mc:AlternateContent>
      <p:sp>
        <p:nvSpPr>
          <p:cNvPr id="3" name="Rectangle 2">
            <a:extLst>
              <a:ext uri="{FF2B5EF4-FFF2-40B4-BE49-F238E27FC236}">
                <a16:creationId xmlns:a16="http://schemas.microsoft.com/office/drawing/2014/main" id="{2EA8B602-D734-4238-BBEF-E20270C9DCF8}"/>
              </a:ext>
            </a:extLst>
          </p:cNvPr>
          <p:cNvSpPr/>
          <p:nvPr/>
        </p:nvSpPr>
        <p:spPr>
          <a:xfrm>
            <a:off x="7286562" y="5442758"/>
            <a:ext cx="2477027" cy="55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570007"/>
      </p:ext>
    </p:extLst>
  </p:cSld>
  <p:clrMapOvr>
    <a:masterClrMapping/>
  </p:clrMapOvr>
  <mc:AlternateContent xmlns:mc="http://schemas.openxmlformats.org/markup-compatibility/2006" xmlns:p14="http://schemas.microsoft.com/office/powerpoint/2010/main">
    <mc:Choice Requires="p14">
      <p:transition spd="slow" p14:dur="2000" advTm="38654"/>
    </mc:Choice>
    <mc:Fallback xmlns="">
      <p:transition spd="slow" advTm="386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Six-Word Memoirs: A brief history</a:t>
            </a:r>
          </a:p>
        </p:txBody>
      </p:sp>
      <p:sp>
        <p:nvSpPr>
          <p:cNvPr id="3" name="Content Placeholder 2"/>
          <p:cNvSpPr>
            <a:spLocks noGrp="1"/>
          </p:cNvSpPr>
          <p:nvPr>
            <p:ph idx="1"/>
          </p:nvPr>
        </p:nvSpPr>
        <p:spPr>
          <a:xfrm>
            <a:off x="1827404" y="2627329"/>
            <a:ext cx="8268703" cy="2376918"/>
          </a:xfrm>
        </p:spPr>
        <p:txBody>
          <a:bodyPr>
            <a:normAutofit/>
          </a:bodyPr>
          <a:lstStyle/>
          <a:p>
            <a:r>
              <a:rPr lang="en-US" sz="3200" dirty="0"/>
              <a:t>Baby shoes: For sale; never worn. </a:t>
            </a:r>
          </a:p>
          <a:p>
            <a:pPr marL="1371600" lvl="3" indent="0">
              <a:buNone/>
            </a:pPr>
            <a:r>
              <a:rPr lang="en-US" sz="3200" dirty="0"/>
              <a:t>		--Ernest Hemingway</a:t>
            </a:r>
          </a:p>
        </p:txBody>
      </p:sp>
    </p:spTree>
    <p:extLst>
      <p:ext uri="{BB962C8B-B14F-4D97-AF65-F5344CB8AC3E}">
        <p14:creationId xmlns:p14="http://schemas.microsoft.com/office/powerpoint/2010/main" val="3387672156"/>
      </p:ext>
    </p:extLst>
  </p:cSld>
  <p:clrMapOvr>
    <a:masterClrMapping/>
  </p:clrMapOvr>
  <mc:AlternateContent xmlns:mc="http://schemas.openxmlformats.org/markup-compatibility/2006" xmlns:p14="http://schemas.microsoft.com/office/powerpoint/2010/main">
    <mc:Choice Requires="p14">
      <p:transition spd="slow" p14:dur="2000" advTm="130583"/>
    </mc:Choice>
    <mc:Fallback xmlns="">
      <p:transition spd="slow" advTm="13058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srcRect l="32810" t="16522" r="16491" b="27196"/>
          <a:stretch/>
        </p:blipFill>
        <p:spPr bwMode="auto">
          <a:xfrm rot="5400000">
            <a:off x="2983354" y="-823875"/>
            <a:ext cx="5599981" cy="809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613077"/>
      </p:ext>
    </p:extLst>
  </p:cSld>
  <p:clrMapOvr>
    <a:masterClrMapping/>
  </p:clrMapOvr>
  <mc:AlternateContent xmlns:mc="http://schemas.openxmlformats.org/markup-compatibility/2006" xmlns:p14="http://schemas.microsoft.com/office/powerpoint/2010/main">
    <mc:Choice Requires="p14">
      <p:transition spd="slow" p14:dur="2000" advTm="2792"/>
    </mc:Choice>
    <mc:Fallback xmlns="">
      <p:transition spd="slow" advTm="279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srcRect l="33236" t="17952" b="20035"/>
          <a:stretch/>
        </p:blipFill>
        <p:spPr bwMode="auto">
          <a:xfrm rot="5400000">
            <a:off x="2951093" y="-214364"/>
            <a:ext cx="5664502" cy="68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382173"/>
      </p:ext>
    </p:extLst>
  </p:cSld>
  <p:clrMapOvr>
    <a:masterClrMapping/>
  </p:clrMapOvr>
  <mc:AlternateContent xmlns:mc="http://schemas.openxmlformats.org/markup-compatibility/2006" xmlns:p14="http://schemas.microsoft.com/office/powerpoint/2010/main">
    <mc:Choice Requires="p14">
      <p:transition spd="slow" p14:dur="2000" advTm="3880"/>
    </mc:Choice>
    <mc:Fallback xmlns="">
      <p:transition spd="slow" advTm="388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35c50a19-0c4e-43c2-8e7f-5c251579a82a@namprd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93" y="77821"/>
            <a:ext cx="8732297" cy="654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94866"/>
      </p:ext>
    </p:extLst>
  </p:cSld>
  <p:clrMapOvr>
    <a:masterClrMapping/>
  </p:clrMapOvr>
  <mc:AlternateContent xmlns:mc="http://schemas.openxmlformats.org/markup-compatibility/2006" xmlns:p14="http://schemas.microsoft.com/office/powerpoint/2010/main">
    <mc:Choice Requires="p14">
      <p:transition spd="slow" p14:dur="2000" advTm="4449"/>
    </mc:Choice>
    <mc:Fallback xmlns="">
      <p:transition spd="slow" advTm="444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a:t>
            </a:r>
          </a:p>
        </p:txBody>
      </p:sp>
      <p:sp>
        <p:nvSpPr>
          <p:cNvPr id="3" name="Content Placeholder 2"/>
          <p:cNvSpPr>
            <a:spLocks noGrp="1"/>
          </p:cNvSpPr>
          <p:nvPr>
            <p:ph idx="1"/>
          </p:nvPr>
        </p:nvSpPr>
        <p:spPr/>
        <p:txBody>
          <a:bodyPr>
            <a:normAutofit fontScale="92500" lnSpcReduction="10000"/>
          </a:bodyPr>
          <a:lstStyle/>
          <a:p>
            <a:r>
              <a:rPr lang="en-US" sz="2800" dirty="0"/>
              <a:t>Share one of your six word memoirs that you revised with your group. </a:t>
            </a:r>
          </a:p>
          <a:p>
            <a:r>
              <a:rPr lang="en-US" sz="2800" dirty="0"/>
              <a:t>Pick one you want to fully sketch with color and detail on an index card.</a:t>
            </a:r>
          </a:p>
          <a:p>
            <a:r>
              <a:rPr lang="en-US" sz="2800" b="1" dirty="0"/>
              <a:t>On the back of the index card, write your original version of that memoir and a short paragraph discussing what changes you made and why.  </a:t>
            </a:r>
          </a:p>
          <a:p>
            <a:endParaRPr lang="en-US" sz="2800" dirty="0"/>
          </a:p>
          <a:p>
            <a:endParaRPr lang="en-US" sz="2800" dirty="0"/>
          </a:p>
          <a:p>
            <a:endParaRPr lang="en-US" sz="2800" dirty="0"/>
          </a:p>
        </p:txBody>
      </p:sp>
    </p:spTree>
    <p:extLst>
      <p:ext uri="{BB962C8B-B14F-4D97-AF65-F5344CB8AC3E}">
        <p14:creationId xmlns:p14="http://schemas.microsoft.com/office/powerpoint/2010/main" val="1129454415"/>
      </p:ext>
    </p:extLst>
  </p:cSld>
  <p:clrMapOvr>
    <a:masterClrMapping/>
  </p:clrMapOvr>
  <mc:AlternateContent xmlns:mc="http://schemas.openxmlformats.org/markup-compatibility/2006" xmlns:p14="http://schemas.microsoft.com/office/powerpoint/2010/main">
    <mc:Choice Requires="p14">
      <p:transition spd="slow" p14:dur="2000" advTm="73935"/>
    </mc:Choice>
    <mc:Fallback xmlns="">
      <p:transition spd="slow" advTm="7393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A82B-A07C-46EF-ACC1-B4BACD9598C1}"/>
              </a:ext>
            </a:extLst>
          </p:cNvPr>
          <p:cNvSpPr>
            <a:spLocks noGrp="1"/>
          </p:cNvSpPr>
          <p:nvPr>
            <p:ph type="title"/>
          </p:nvPr>
        </p:nvSpPr>
        <p:spPr/>
        <p:txBody>
          <a:bodyPr/>
          <a:lstStyle/>
          <a:p>
            <a:r>
              <a:rPr lang="en-US" dirty="0"/>
              <a:t>Final</a:t>
            </a:r>
          </a:p>
        </p:txBody>
      </p:sp>
      <p:sp>
        <p:nvSpPr>
          <p:cNvPr id="3" name="Content Placeholder 2">
            <a:extLst>
              <a:ext uri="{FF2B5EF4-FFF2-40B4-BE49-F238E27FC236}">
                <a16:creationId xmlns:a16="http://schemas.microsoft.com/office/drawing/2014/main" id="{4E126BB5-7C58-424D-AE76-32462D9844F5}"/>
              </a:ext>
            </a:extLst>
          </p:cNvPr>
          <p:cNvSpPr>
            <a:spLocks noGrp="1"/>
          </p:cNvSpPr>
          <p:nvPr>
            <p:ph idx="1"/>
          </p:nvPr>
        </p:nvSpPr>
        <p:spPr/>
        <p:txBody>
          <a:bodyPr/>
          <a:lstStyle/>
          <a:p>
            <a:r>
              <a:rPr lang="en-US" dirty="0"/>
              <a:t>Your final Six Word Memoir should be clearly stated an on illustrated index card.</a:t>
            </a:r>
          </a:p>
          <a:p>
            <a:r>
              <a:rPr lang="en-US" dirty="0"/>
              <a:t>Share your index card with a person near you and compliment one other person’s memoir: this feedback is </a:t>
            </a:r>
            <a:r>
              <a:rPr lang="en-US" b="1" dirty="0"/>
              <a:t>positive </a:t>
            </a:r>
            <a:r>
              <a:rPr lang="en-US" dirty="0"/>
              <a:t>only. Be specific and kind! </a:t>
            </a:r>
          </a:p>
          <a:p>
            <a:r>
              <a:rPr lang="en-US" dirty="0"/>
              <a:t>Turn in in the your period’s basket! </a:t>
            </a:r>
          </a:p>
        </p:txBody>
      </p:sp>
    </p:spTree>
    <p:extLst>
      <p:ext uri="{BB962C8B-B14F-4D97-AF65-F5344CB8AC3E}">
        <p14:creationId xmlns:p14="http://schemas.microsoft.com/office/powerpoint/2010/main" val="3072362358"/>
      </p:ext>
    </p:extLst>
  </p:cSld>
  <p:clrMapOvr>
    <a:masterClrMapping/>
  </p:clrMapOvr>
  <mc:AlternateContent xmlns:mc="http://schemas.openxmlformats.org/markup-compatibility/2006" xmlns:p14="http://schemas.microsoft.com/office/powerpoint/2010/main">
    <mc:Choice Requires="p14">
      <p:transition spd="slow" p14:dur="2000" advTm="82186"/>
    </mc:Choice>
    <mc:Fallback xmlns="">
      <p:transition spd="slow" advTm="82186"/>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word memoirs/The power of words:</a:t>
            </a:r>
          </a:p>
        </p:txBody>
      </p:sp>
      <p:sp>
        <p:nvSpPr>
          <p:cNvPr id="3" name="Content Placeholder 2"/>
          <p:cNvSpPr>
            <a:spLocks noGrp="1"/>
          </p:cNvSpPr>
          <p:nvPr>
            <p:ph idx="1"/>
          </p:nvPr>
        </p:nvSpPr>
        <p:spPr>
          <a:xfrm>
            <a:off x="677334" y="1930400"/>
            <a:ext cx="8596668" cy="4427247"/>
          </a:xfrm>
          <a:solidFill>
            <a:schemeClr val="bg1"/>
          </a:solidFill>
          <a:ln>
            <a:solidFill>
              <a:schemeClr val="accent1"/>
            </a:solidFill>
          </a:ln>
        </p:spPr>
        <p:txBody>
          <a:bodyPr>
            <a:normAutofit/>
          </a:bodyPr>
          <a:lstStyle/>
          <a:p>
            <a:r>
              <a:rPr lang="en-US" dirty="0"/>
              <a:t>Step 1: Choose your favorite six word memoir. (Original and the one you revised for connotation and register.)</a:t>
            </a:r>
          </a:p>
          <a:p>
            <a:endParaRPr lang="en-US" dirty="0"/>
          </a:p>
          <a:p>
            <a:r>
              <a:rPr lang="en-US" dirty="0"/>
              <a:t>Step 2: In a brief paragraph on the back of the card, describe what you have learned about the importance of </a:t>
            </a:r>
            <a:r>
              <a:rPr lang="en-US" b="1" dirty="0"/>
              <a:t>word choice </a:t>
            </a:r>
            <a:r>
              <a:rPr lang="en-US" dirty="0"/>
              <a:t>in writing through the genre of the six-word memoir. What are the advantages/challenges to this type of writing.</a:t>
            </a:r>
          </a:p>
          <a:p>
            <a:pPr marL="0" indent="0">
              <a:buNone/>
            </a:pPr>
            <a:r>
              <a:rPr lang="en-US" sz="3200" b="1" u="sng" dirty="0"/>
              <a:t>AND… </a:t>
            </a:r>
            <a:r>
              <a:rPr lang="en-US" dirty="0"/>
              <a:t>Explain how you used CONNOTATION and/or REGISTER to convey meaning in your writing.</a:t>
            </a:r>
            <a:endParaRPr lang="en-US" sz="3200" b="1" u="sng" dirty="0"/>
          </a:p>
          <a:p>
            <a:endParaRPr lang="en-US" dirty="0"/>
          </a:p>
          <a:p>
            <a:endParaRPr lang="en-US" dirty="0"/>
          </a:p>
        </p:txBody>
      </p:sp>
    </p:spTree>
    <p:extLst>
      <p:ext uri="{BB962C8B-B14F-4D97-AF65-F5344CB8AC3E}">
        <p14:creationId xmlns:p14="http://schemas.microsoft.com/office/powerpoint/2010/main" val="1666291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98115" y="102034"/>
            <a:ext cx="8596668" cy="1320800"/>
          </a:xfrm>
        </p:spPr>
        <p:txBody>
          <a:bodyPr/>
          <a:lstStyle/>
          <a:p>
            <a:r>
              <a:rPr lang="en-US" dirty="0"/>
              <a:t>Example of revised memoir and SAP.</a:t>
            </a:r>
          </a:p>
        </p:txBody>
      </p:sp>
      <p:sp>
        <p:nvSpPr>
          <p:cNvPr id="3" name="Content Placeholder 2"/>
          <p:cNvSpPr>
            <a:spLocks noGrp="1"/>
          </p:cNvSpPr>
          <p:nvPr>
            <p:ph idx="1"/>
          </p:nvPr>
        </p:nvSpPr>
        <p:spPr>
          <a:xfrm>
            <a:off x="272087" y="872115"/>
            <a:ext cx="10627977" cy="5653376"/>
          </a:xfrm>
          <a:effectLst>
            <a:glow rad="139700">
              <a:srgbClr val="92D050">
                <a:alpha val="40000"/>
              </a:srgbClr>
            </a:glow>
          </a:effectLst>
        </p:spPr>
        <p:txBody>
          <a:bodyPr>
            <a:normAutofit fontScale="70000" lnSpcReduction="20000"/>
          </a:bodyPr>
          <a:lstStyle/>
          <a:p>
            <a:pPr marL="0" indent="0">
              <a:buNone/>
            </a:pPr>
            <a:r>
              <a:rPr lang="en-US" dirty="0">
                <a:effectLst>
                  <a:glow rad="228600">
                    <a:schemeClr val="accent6">
                      <a:satMod val="175000"/>
                      <a:alpha val="40000"/>
                    </a:schemeClr>
                  </a:glow>
                </a:effectLst>
              </a:rPr>
              <a:t>Four cats; no plans to stop. </a:t>
            </a:r>
            <a:r>
              <a:rPr lang="en-US" dirty="0"/>
              <a:t>(original)		</a:t>
            </a:r>
            <a:r>
              <a:rPr lang="en-US" dirty="0">
                <a:effectLst>
                  <a:glow rad="228600">
                    <a:schemeClr val="accent1">
                      <a:satMod val="175000"/>
                      <a:alpha val="40000"/>
                    </a:schemeClr>
                  </a:glow>
                </a:effectLst>
              </a:rPr>
              <a:t>People like me don’t get PhDs</a:t>
            </a:r>
            <a:r>
              <a:rPr lang="en-US" dirty="0"/>
              <a:t>. (original)</a:t>
            </a:r>
          </a:p>
          <a:p>
            <a:endParaRPr lang="en-US" dirty="0"/>
          </a:p>
          <a:p>
            <a:pPr marL="0" indent="0">
              <a:buNone/>
            </a:pPr>
            <a:r>
              <a:rPr lang="en-US" dirty="0">
                <a:effectLst>
                  <a:glow rad="228600">
                    <a:schemeClr val="accent6">
                      <a:satMod val="175000"/>
                      <a:alpha val="40000"/>
                    </a:schemeClr>
                  </a:glow>
                </a:effectLst>
              </a:rPr>
              <a:t>Servant to cats; life is good. </a:t>
            </a:r>
            <a:r>
              <a:rPr lang="en-US" dirty="0"/>
              <a:t>(revised)		</a:t>
            </a:r>
            <a:r>
              <a:rPr lang="en-US" dirty="0">
                <a:effectLst>
                  <a:glow rad="228600">
                    <a:schemeClr val="accent1">
                      <a:satMod val="175000"/>
                      <a:alpha val="40000"/>
                    </a:schemeClr>
                  </a:glow>
                </a:effectLst>
              </a:rPr>
              <a:t>Southside girl: Woman with her doctorate. </a:t>
            </a:r>
            <a:r>
              <a:rPr lang="en-US" dirty="0"/>
              <a:t>(revised)</a:t>
            </a:r>
          </a:p>
          <a:p>
            <a:endParaRPr lang="en-US" dirty="0"/>
          </a:p>
          <a:p>
            <a:endParaRPr lang="en-US" dirty="0"/>
          </a:p>
          <a:p>
            <a:pPr marL="0" indent="0">
              <a:buNone/>
            </a:pPr>
            <a:r>
              <a:rPr lang="en-US" dirty="0"/>
              <a:t>SAP: </a:t>
            </a:r>
          </a:p>
          <a:p>
            <a:pPr marL="0" indent="0">
              <a:lnSpc>
                <a:spcPct val="170000"/>
              </a:lnSpc>
              <a:buNone/>
            </a:pPr>
            <a:r>
              <a:rPr lang="en-US" dirty="0"/>
              <a:t>Through writing six-word memoirs, I have learned that I can convey a deep meaning with only a few words. I must choose the precise word in order to establish tone and audience immediately. In the first example, the original focuses on the negative. The words “no plans” signifies a negative action, almost rebellious. In my revision, I focused on connotations. The revised version uses the word “servant.” The word “slave” would have been too negative and carried negative connotations. The word “servant” can be a positive thing if one enjoys one’s servitude. I revised the negative into a positive at the end when I said “life is good.” This creates what writers call </a:t>
            </a:r>
            <a:r>
              <a:rPr lang="en-US" b="1" u="sng" dirty="0"/>
              <a:t>juxtaposition, </a:t>
            </a:r>
            <a:r>
              <a:rPr lang="en-US" dirty="0"/>
              <a:t>meaning two conflicting ideas. Being a servant is typically negative, but by saying “life is good,” it is clear I enjoy my feline servitude. The register of my revised version is more formal than the first in the beginning, but ends informally by saying “life is good.” There is a </a:t>
            </a:r>
            <a:r>
              <a:rPr lang="en-US" b="1" u="sng" dirty="0"/>
              <a:t>juxtaposition</a:t>
            </a:r>
            <a:r>
              <a:rPr lang="en-US" dirty="0"/>
              <a:t> in both register and connotation in this memoir. I learned that using connotation and register thoughtfully helps me convey meaning as a writer. </a:t>
            </a:r>
            <a:endParaRPr lang="en-US" b="1" u="sng" dirty="0"/>
          </a:p>
          <a:p>
            <a:endParaRPr lang="en-US" dirty="0"/>
          </a:p>
        </p:txBody>
      </p:sp>
    </p:spTree>
    <p:extLst>
      <p:ext uri="{BB962C8B-B14F-4D97-AF65-F5344CB8AC3E}">
        <p14:creationId xmlns:p14="http://schemas.microsoft.com/office/powerpoint/2010/main" val="2726247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Timed Writing	</a:t>
            </a:r>
          </a:p>
        </p:txBody>
      </p:sp>
      <p:sp>
        <p:nvSpPr>
          <p:cNvPr id="3" name="Content Placeholder 2"/>
          <p:cNvSpPr>
            <a:spLocks noGrp="1"/>
          </p:cNvSpPr>
          <p:nvPr>
            <p:ph idx="1"/>
          </p:nvPr>
        </p:nvSpPr>
        <p:spPr/>
        <p:txBody>
          <a:bodyPr>
            <a:normAutofit lnSpcReduction="10000"/>
          </a:bodyPr>
          <a:lstStyle/>
          <a:p>
            <a:r>
              <a:rPr lang="en-US" sz="3600" dirty="0"/>
              <a:t>Get out final Six-Word Memoirs and turn them into your period’s basket.</a:t>
            </a:r>
          </a:p>
          <a:p>
            <a:pPr marL="0" indent="0">
              <a:buNone/>
            </a:pPr>
            <a:r>
              <a:rPr lang="en-US" sz="3600" dirty="0"/>
              <a:t> </a:t>
            </a:r>
          </a:p>
          <a:p>
            <a:r>
              <a:rPr lang="en-US" sz="3600" dirty="0"/>
              <a:t>Please begin reading the Timed Writing directions and introduction.</a:t>
            </a:r>
          </a:p>
        </p:txBody>
      </p:sp>
    </p:spTree>
    <p:extLst>
      <p:ext uri="{BB962C8B-B14F-4D97-AF65-F5344CB8AC3E}">
        <p14:creationId xmlns:p14="http://schemas.microsoft.com/office/powerpoint/2010/main" val="145110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3B2E-C3EA-48D8-BC8C-0F1D39952C08}"/>
              </a:ext>
            </a:extLst>
          </p:cNvPr>
          <p:cNvSpPr>
            <a:spLocks noGrp="1"/>
          </p:cNvSpPr>
          <p:nvPr>
            <p:ph type="title"/>
          </p:nvPr>
        </p:nvSpPr>
        <p:spPr/>
        <p:txBody>
          <a:bodyPr/>
          <a:lstStyle/>
          <a:p>
            <a:r>
              <a:rPr lang="en-US" dirty="0"/>
              <a:t>Timed Writing	</a:t>
            </a:r>
          </a:p>
        </p:txBody>
      </p:sp>
      <p:sp>
        <p:nvSpPr>
          <p:cNvPr id="3" name="Content Placeholder 2">
            <a:extLst>
              <a:ext uri="{FF2B5EF4-FFF2-40B4-BE49-F238E27FC236}">
                <a16:creationId xmlns:a16="http://schemas.microsoft.com/office/drawing/2014/main" id="{B0A95C8F-D90F-47BB-BE0A-227CA7AA6364}"/>
              </a:ext>
            </a:extLst>
          </p:cNvPr>
          <p:cNvSpPr>
            <a:spLocks noGrp="1"/>
          </p:cNvSpPr>
          <p:nvPr>
            <p:ph idx="1"/>
          </p:nvPr>
        </p:nvSpPr>
        <p:spPr>
          <a:xfrm>
            <a:off x="1063833" y="1698676"/>
            <a:ext cx="8596668" cy="3880773"/>
          </a:xfrm>
        </p:spPr>
        <p:txBody>
          <a:bodyPr>
            <a:normAutofit lnSpcReduction="10000"/>
          </a:bodyPr>
          <a:lstStyle/>
          <a:p>
            <a:r>
              <a:rPr lang="en-US" sz="3600" dirty="0"/>
              <a:t>You have the period to read the six sources, pick 3 to incorporate into your argument, and write a 5 paragraph essay responding to the prompt. </a:t>
            </a:r>
          </a:p>
          <a:p>
            <a:r>
              <a:rPr lang="en-US" sz="3600" dirty="0"/>
              <a:t>You will turn in whatever you complete at the end of the period. </a:t>
            </a:r>
          </a:p>
        </p:txBody>
      </p:sp>
    </p:spTree>
    <p:extLst>
      <p:ext uri="{BB962C8B-B14F-4D97-AF65-F5344CB8AC3E}">
        <p14:creationId xmlns:p14="http://schemas.microsoft.com/office/powerpoint/2010/main" val="272993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vocabulary for today’s learning opportunity</a:t>
            </a:r>
          </a:p>
        </p:txBody>
      </p:sp>
      <p:sp>
        <p:nvSpPr>
          <p:cNvPr id="3" name="Content Placeholder 2"/>
          <p:cNvSpPr>
            <a:spLocks noGrp="1"/>
          </p:cNvSpPr>
          <p:nvPr>
            <p:ph idx="1"/>
          </p:nvPr>
        </p:nvSpPr>
        <p:spPr/>
        <p:txBody>
          <a:bodyPr>
            <a:normAutofit fontScale="85000" lnSpcReduction="10000"/>
          </a:bodyPr>
          <a:lstStyle/>
          <a:p>
            <a:pPr fontAlgn="t"/>
            <a:r>
              <a:rPr lang="en-US" b="1" dirty="0"/>
              <a:t>Connotation</a:t>
            </a:r>
            <a:r>
              <a:rPr lang="en-US" dirty="0"/>
              <a:t>: the emotional or personal associations the word carries, beyond its literal definition</a:t>
            </a:r>
          </a:p>
          <a:p>
            <a:pPr fontAlgn="t">
              <a:buNone/>
            </a:pPr>
            <a:r>
              <a:rPr lang="en-US" dirty="0"/>
              <a:t>Ex: child, kid, tyke, juvenile, youngster, adolescent</a:t>
            </a:r>
          </a:p>
          <a:p>
            <a:pPr marL="0" indent="0" fontAlgn="t">
              <a:buNone/>
            </a:pPr>
            <a:endParaRPr lang="en-US" dirty="0"/>
          </a:p>
          <a:p>
            <a:pPr fontAlgn="t"/>
            <a:r>
              <a:rPr lang="en-US" b="1" dirty="0"/>
              <a:t>Register</a:t>
            </a:r>
            <a:r>
              <a:rPr lang="en-US" dirty="0"/>
              <a:t>: the level of formality or informality associated with the word</a:t>
            </a:r>
          </a:p>
          <a:p>
            <a:pPr marL="0" indent="0" fontAlgn="t">
              <a:buNone/>
            </a:pPr>
            <a:r>
              <a:rPr lang="en-US" dirty="0"/>
              <a:t>Ex: Speak, chat, verbalize, orate, converse, yak, communicate, discuss</a:t>
            </a:r>
          </a:p>
          <a:p>
            <a:pPr marL="0" indent="0" fontAlgn="t">
              <a:buNone/>
            </a:pPr>
            <a:endParaRPr lang="en-US" dirty="0"/>
          </a:p>
          <a:p>
            <a:pPr fontAlgn="t"/>
            <a:r>
              <a:rPr lang="en-US" b="1" dirty="0"/>
              <a:t>Sound and rhythm</a:t>
            </a:r>
            <a:r>
              <a:rPr lang="en-US" dirty="0"/>
              <a:t>: the way words sound and scan contribute to their appropriateness</a:t>
            </a:r>
          </a:p>
          <a:p>
            <a:endParaRPr lang="en-US" dirty="0"/>
          </a:p>
        </p:txBody>
      </p:sp>
    </p:spTree>
    <p:extLst>
      <p:ext uri="{BB962C8B-B14F-4D97-AF65-F5344CB8AC3E}">
        <p14:creationId xmlns:p14="http://schemas.microsoft.com/office/powerpoint/2010/main" val="2018726985"/>
      </p:ext>
    </p:extLst>
  </p:cSld>
  <p:clrMapOvr>
    <a:masterClrMapping/>
  </p:clrMapOvr>
  <mc:AlternateContent xmlns:mc="http://schemas.openxmlformats.org/markup-compatibility/2006" xmlns:p14="http://schemas.microsoft.com/office/powerpoint/2010/main">
    <mc:Choice Requires="p14">
      <p:transition spd="slow" p14:dur="2000" advTm="145181"/>
    </mc:Choice>
    <mc:Fallback xmlns="">
      <p:transition spd="slow" advTm="1451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your groups, discuss the following:</a:t>
            </a:r>
            <a:br>
              <a:rPr lang="en-US" dirty="0"/>
            </a:br>
            <a:r>
              <a:rPr lang="en-US" sz="1600" dirty="0"/>
              <a:t>Your group is on the hook to answer one of these questions!</a:t>
            </a:r>
            <a:endParaRPr lang="en-US" dirty="0"/>
          </a:p>
        </p:txBody>
      </p:sp>
      <p:sp>
        <p:nvSpPr>
          <p:cNvPr id="3" name="Content Placeholder 2"/>
          <p:cNvSpPr>
            <a:spLocks noGrp="1"/>
          </p:cNvSpPr>
          <p:nvPr>
            <p:ph idx="1"/>
          </p:nvPr>
        </p:nvSpPr>
        <p:spPr/>
        <p:txBody>
          <a:bodyPr/>
          <a:lstStyle/>
          <a:p>
            <a:pPr fontAlgn="t"/>
            <a:r>
              <a:rPr lang="en-US" dirty="0"/>
              <a:t>What’s the difference between a story and a memoir?  </a:t>
            </a:r>
          </a:p>
          <a:p>
            <a:pPr fontAlgn="t"/>
            <a:r>
              <a:rPr lang="en-US" dirty="0"/>
              <a:t>Why do we tell stories?  </a:t>
            </a:r>
          </a:p>
          <a:p>
            <a:pPr fontAlgn="t"/>
            <a:r>
              <a:rPr lang="en-US" dirty="0"/>
              <a:t>Who knows your story best?</a:t>
            </a:r>
          </a:p>
          <a:p>
            <a:endParaRPr lang="en-US" dirty="0"/>
          </a:p>
        </p:txBody>
      </p:sp>
    </p:spTree>
    <p:extLst>
      <p:ext uri="{BB962C8B-B14F-4D97-AF65-F5344CB8AC3E}">
        <p14:creationId xmlns:p14="http://schemas.microsoft.com/office/powerpoint/2010/main" val="4099232242"/>
      </p:ext>
    </p:extLst>
  </p:cSld>
  <p:clrMapOvr>
    <a:masterClrMapping/>
  </p:clrMapOvr>
  <mc:AlternateContent xmlns:mc="http://schemas.openxmlformats.org/markup-compatibility/2006" xmlns:p14="http://schemas.microsoft.com/office/powerpoint/2010/main">
    <mc:Choice Requires="p14">
      <p:transition spd="slow" p14:dur="2000" advTm="86791"/>
    </mc:Choice>
    <mc:Fallback xmlns="">
      <p:transition spd="slow" advTm="867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864" y="804519"/>
            <a:ext cx="10576873" cy="1049235"/>
          </a:xfrm>
        </p:spPr>
        <p:txBody>
          <a:bodyPr>
            <a:normAutofit/>
          </a:bodyPr>
          <a:lstStyle/>
          <a:p>
            <a:r>
              <a:rPr lang="en-US" dirty="0"/>
              <a:t>In your groups, Read the following Examples:</a:t>
            </a:r>
          </a:p>
        </p:txBody>
      </p:sp>
      <p:sp>
        <p:nvSpPr>
          <p:cNvPr id="3" name="Content Placeholder 2"/>
          <p:cNvSpPr>
            <a:spLocks noGrp="1"/>
          </p:cNvSpPr>
          <p:nvPr>
            <p:ph idx="1"/>
          </p:nvPr>
        </p:nvSpPr>
        <p:spPr>
          <a:xfrm>
            <a:off x="292083" y="1723501"/>
            <a:ext cx="4798392" cy="4121117"/>
          </a:xfrm>
        </p:spPr>
        <p:txBody>
          <a:bodyPr>
            <a:normAutofit lnSpcReduction="10000"/>
          </a:bodyPr>
          <a:lstStyle/>
          <a:p>
            <a:r>
              <a:rPr lang="en-US" dirty="0"/>
              <a:t>Awkward girl takes chances. Fun ensues. -- Charlotte Riley </a:t>
            </a:r>
          </a:p>
          <a:p>
            <a:r>
              <a:rPr lang="en-US" dirty="0"/>
              <a:t>I auditioned. I got the part. -- Faith Hoffman</a:t>
            </a:r>
          </a:p>
          <a:p>
            <a:r>
              <a:rPr lang="en-US" dirty="0"/>
              <a:t>Never lived up to my potential. --Leslie Sterling </a:t>
            </a:r>
          </a:p>
          <a:p>
            <a:r>
              <a:rPr lang="en-US" dirty="0"/>
              <a:t>Carbohydrates call my name every day. --Mary </a:t>
            </a:r>
            <a:r>
              <a:rPr lang="en-US" dirty="0" err="1"/>
              <a:t>Petersdorf</a:t>
            </a:r>
            <a:endParaRPr lang="en-US" dirty="0"/>
          </a:p>
          <a:p>
            <a:r>
              <a:rPr lang="en-US" dirty="0"/>
              <a:t>Anything possible—but I was tired. --Cheryl Family</a:t>
            </a:r>
          </a:p>
          <a:p>
            <a:endParaRPr lang="en-US" dirty="0"/>
          </a:p>
        </p:txBody>
      </p:sp>
      <p:sp>
        <p:nvSpPr>
          <p:cNvPr id="4" name="TextBox 3">
            <a:extLst>
              <a:ext uri="{FF2B5EF4-FFF2-40B4-BE49-F238E27FC236}">
                <a16:creationId xmlns:a16="http://schemas.microsoft.com/office/drawing/2014/main" id="{2402574C-B162-4D36-8113-E7FD3B24A2E4}"/>
              </a:ext>
            </a:extLst>
          </p:cNvPr>
          <p:cNvSpPr txBox="1"/>
          <p:nvPr/>
        </p:nvSpPr>
        <p:spPr>
          <a:xfrm>
            <a:off x="4958500" y="1822147"/>
            <a:ext cx="3742440" cy="3693319"/>
          </a:xfrm>
          <a:prstGeom prst="rect">
            <a:avLst/>
          </a:prstGeom>
          <a:noFill/>
        </p:spPr>
        <p:txBody>
          <a:bodyPr wrap="square" rtlCol="0">
            <a:spAutoFit/>
          </a:bodyPr>
          <a:lstStyle/>
          <a:p>
            <a:r>
              <a:rPr lang="en-US" dirty="0"/>
              <a:t>Girlfriend is pregnant, my husband said. --Shonna MacDonald</a:t>
            </a:r>
          </a:p>
          <a:p>
            <a:r>
              <a:rPr lang="en-US" dirty="0"/>
              <a:t> </a:t>
            </a:r>
          </a:p>
          <a:p>
            <a:r>
              <a:rPr lang="en-US" dirty="0"/>
              <a:t>I am awfully bored at work. -- Chris </a:t>
            </a:r>
            <a:r>
              <a:rPr lang="en-US" dirty="0" err="1"/>
              <a:t>Ponchak</a:t>
            </a:r>
            <a:endParaRPr lang="en-US" dirty="0"/>
          </a:p>
          <a:p>
            <a:r>
              <a:rPr lang="en-US" dirty="0"/>
              <a:t> </a:t>
            </a:r>
          </a:p>
          <a:p>
            <a:r>
              <a:rPr lang="en-US" dirty="0"/>
              <a:t>Learned reading, writing, forgot arithmetic. --Elizabeth Rose Gruner</a:t>
            </a:r>
          </a:p>
          <a:p>
            <a:r>
              <a:rPr lang="en-US" dirty="0"/>
              <a:t> </a:t>
            </a:r>
          </a:p>
          <a:p>
            <a:r>
              <a:rPr lang="en-US" dirty="0"/>
              <a:t>A sundress will solve life’s woes.</a:t>
            </a:r>
          </a:p>
          <a:p>
            <a:r>
              <a:rPr lang="en-US" dirty="0"/>
              <a:t>--Kristen Grimm</a:t>
            </a:r>
          </a:p>
        </p:txBody>
      </p:sp>
      <p:sp>
        <p:nvSpPr>
          <p:cNvPr id="5" name="TextBox 4">
            <a:extLst>
              <a:ext uri="{FF2B5EF4-FFF2-40B4-BE49-F238E27FC236}">
                <a16:creationId xmlns:a16="http://schemas.microsoft.com/office/drawing/2014/main" id="{0085EB9B-D350-4178-A929-39AEB0AB6BA1}"/>
              </a:ext>
            </a:extLst>
          </p:cNvPr>
          <p:cNvSpPr txBox="1"/>
          <p:nvPr/>
        </p:nvSpPr>
        <p:spPr>
          <a:xfrm>
            <a:off x="8700940" y="1822148"/>
            <a:ext cx="3198977" cy="3416320"/>
          </a:xfrm>
          <a:prstGeom prst="rect">
            <a:avLst/>
          </a:prstGeom>
          <a:noFill/>
        </p:spPr>
        <p:txBody>
          <a:bodyPr wrap="square" rtlCol="0">
            <a:spAutoFit/>
          </a:bodyPr>
          <a:lstStyle/>
          <a:p>
            <a:r>
              <a:rPr lang="en-US" dirty="0"/>
              <a:t> </a:t>
            </a:r>
          </a:p>
          <a:p>
            <a:r>
              <a:rPr lang="en-US" dirty="0"/>
              <a:t>I recognize red flags faster, now. --Barbara </a:t>
            </a:r>
            <a:r>
              <a:rPr lang="en-US" dirty="0" err="1"/>
              <a:t>Burri</a:t>
            </a:r>
            <a:endParaRPr lang="en-US" dirty="0"/>
          </a:p>
          <a:p>
            <a:r>
              <a:rPr lang="en-US" dirty="0"/>
              <a:t> </a:t>
            </a:r>
          </a:p>
          <a:p>
            <a:r>
              <a:rPr lang="en-US" dirty="0"/>
              <a:t>Never should have bought that ring. --Pete Bellows</a:t>
            </a:r>
          </a:p>
          <a:p>
            <a:r>
              <a:rPr lang="en-US" dirty="0"/>
              <a:t> </a:t>
            </a:r>
          </a:p>
          <a:p>
            <a:r>
              <a:rPr lang="en-US" dirty="0"/>
              <a:t>Stranded by ten-thousand mile crush. --Will Cockrell</a:t>
            </a:r>
          </a:p>
          <a:p>
            <a:r>
              <a:rPr lang="en-US" dirty="0"/>
              <a:t> </a:t>
            </a:r>
          </a:p>
          <a:p>
            <a:r>
              <a:rPr lang="en-US" i="1" dirty="0"/>
              <a:t>College was fun. Damn student loans. --Randy Boland</a:t>
            </a:r>
            <a:endParaRPr lang="en-US" dirty="0"/>
          </a:p>
        </p:txBody>
      </p:sp>
    </p:spTree>
    <p:extLst>
      <p:ext uri="{BB962C8B-B14F-4D97-AF65-F5344CB8AC3E}">
        <p14:creationId xmlns:p14="http://schemas.microsoft.com/office/powerpoint/2010/main" val="3611036163"/>
      </p:ext>
    </p:extLst>
  </p:cSld>
  <p:clrMapOvr>
    <a:masterClrMapping/>
  </p:clrMapOvr>
  <mc:AlternateContent xmlns:mc="http://schemas.openxmlformats.org/markup-compatibility/2006" xmlns:p14="http://schemas.microsoft.com/office/powerpoint/2010/main">
    <mc:Choice Requires="p14">
      <p:transition spd="slow" p14:dur="2000" advTm="125504"/>
    </mc:Choice>
    <mc:Fallback xmlns="">
      <p:transition spd="slow" advTm="125504"/>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9991" y="391886"/>
            <a:ext cx="8596668" cy="1320800"/>
          </a:xfrm>
        </p:spPr>
        <p:txBody>
          <a:bodyPr>
            <a:normAutofit/>
          </a:bodyPr>
          <a:lstStyle/>
          <a:p>
            <a:r>
              <a:rPr lang="en-US" sz="2700" dirty="0"/>
              <a:t>Discuss the sample memoirs (Choose 2-3 questions).</a:t>
            </a:r>
            <a:br>
              <a:rPr lang="en-US" dirty="0"/>
            </a:br>
            <a:endParaRPr lang="en-US" dirty="0"/>
          </a:p>
        </p:txBody>
      </p:sp>
      <p:sp>
        <p:nvSpPr>
          <p:cNvPr id="3" name="Content Placeholder 2"/>
          <p:cNvSpPr>
            <a:spLocks noGrp="1"/>
          </p:cNvSpPr>
          <p:nvPr>
            <p:ph idx="1"/>
          </p:nvPr>
        </p:nvSpPr>
        <p:spPr>
          <a:xfrm>
            <a:off x="764419" y="1376818"/>
            <a:ext cx="10306351" cy="4817153"/>
          </a:xfrm>
        </p:spPr>
        <p:txBody>
          <a:bodyPr>
            <a:normAutofit/>
          </a:bodyPr>
          <a:lstStyle/>
          <a:p>
            <a:pPr>
              <a:buFont typeface="+mj-lt"/>
              <a:buAutoNum type="arabicPeriod"/>
            </a:pPr>
            <a:r>
              <a:rPr lang="en-US" dirty="0"/>
              <a:t>After reading all the six-word memoirs, what surprises you about this form? What can you learn from it to take to other types of writing?</a:t>
            </a:r>
          </a:p>
          <a:p>
            <a:pPr>
              <a:buFont typeface="+mj-lt"/>
              <a:buAutoNum type="arabicPeriod"/>
            </a:pPr>
            <a:r>
              <a:rPr lang="en-US" dirty="0"/>
              <a:t>In your mind what were the most common themes in the collection? </a:t>
            </a:r>
          </a:p>
          <a:p>
            <a:pPr>
              <a:buFont typeface="+mj-lt"/>
              <a:buAutoNum type="arabicPeriod"/>
            </a:pPr>
            <a:r>
              <a:rPr lang="en-US" dirty="0"/>
              <a:t>Pick one of the memoirs that you do not understand and discuss what it might mean with your classmates.</a:t>
            </a:r>
          </a:p>
          <a:p>
            <a:pPr>
              <a:buFont typeface="+mj-lt"/>
              <a:buAutoNum type="arabicPeriod"/>
            </a:pPr>
            <a:r>
              <a:rPr lang="en-US" dirty="0"/>
              <a:t>Which of these memoirs is the most poignant to you and why? Which is the most tragic and why? </a:t>
            </a:r>
          </a:p>
          <a:p>
            <a:pPr>
              <a:buFont typeface="+mj-lt"/>
              <a:buAutoNum type="arabicPeriod"/>
            </a:pPr>
            <a:r>
              <a:rPr lang="en-US" dirty="0"/>
              <a:t>Which is the funniest and why?</a:t>
            </a:r>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Corrigan’s six-word memoirs.</a:t>
            </a:r>
          </a:p>
        </p:txBody>
      </p:sp>
      <p:sp>
        <p:nvSpPr>
          <p:cNvPr id="3" name="Content Placeholder 2"/>
          <p:cNvSpPr>
            <a:spLocks noGrp="1"/>
          </p:cNvSpPr>
          <p:nvPr>
            <p:ph idx="1"/>
          </p:nvPr>
        </p:nvSpPr>
        <p:spPr>
          <a:xfrm>
            <a:off x="848412" y="1593131"/>
            <a:ext cx="8728707" cy="4185292"/>
          </a:xfrm>
        </p:spPr>
        <p:txBody>
          <a:bodyPr>
            <a:normAutofit/>
          </a:bodyPr>
          <a:lstStyle/>
          <a:p>
            <a:pPr marL="0" indent="0">
              <a:buNone/>
            </a:pPr>
            <a:endParaRPr lang="en-US" dirty="0"/>
          </a:p>
          <a:p>
            <a:r>
              <a:rPr lang="en-US" dirty="0"/>
              <a:t>Arizona State University, top of class. </a:t>
            </a:r>
          </a:p>
          <a:p>
            <a:r>
              <a:rPr lang="en-US" dirty="0"/>
              <a:t>Teachers should not smile until November. </a:t>
            </a:r>
          </a:p>
          <a:p>
            <a:r>
              <a:rPr lang="en-US" dirty="0"/>
              <a:t>Twenty-six point two miles, easy. </a:t>
            </a:r>
          </a:p>
          <a:p>
            <a:r>
              <a:rPr lang="en-US" dirty="0"/>
              <a:t>The gym: my true happy place.</a:t>
            </a:r>
          </a:p>
          <a:p>
            <a:r>
              <a:rPr lang="en-US" dirty="0"/>
              <a:t>A good book takes me away. </a:t>
            </a:r>
          </a:p>
          <a:p>
            <a:r>
              <a:rPr lang="en-US" dirty="0"/>
              <a:t>Mint chocolate chip- superior ice cream.</a:t>
            </a:r>
          </a:p>
          <a:p>
            <a:r>
              <a:rPr lang="en-US" dirty="0"/>
              <a:t>Soon to be married-how exciting</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43673"/>
    </mc:Choice>
    <mc:Fallback xmlns="">
      <p:transition spd="slow" advTm="14367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94" y="333179"/>
            <a:ext cx="9291215" cy="1049235"/>
          </a:xfrm>
        </p:spPr>
        <p:txBody>
          <a:bodyPr/>
          <a:lstStyle/>
          <a:p>
            <a:r>
              <a:rPr lang="en-US" dirty="0"/>
              <a:t>Your turn:</a:t>
            </a:r>
          </a:p>
        </p:txBody>
      </p:sp>
      <p:sp>
        <p:nvSpPr>
          <p:cNvPr id="3" name="Content Placeholder 2"/>
          <p:cNvSpPr>
            <a:spLocks noGrp="1"/>
          </p:cNvSpPr>
          <p:nvPr>
            <p:ph idx="1"/>
          </p:nvPr>
        </p:nvSpPr>
        <p:spPr>
          <a:xfrm>
            <a:off x="636708" y="1179641"/>
            <a:ext cx="8596668" cy="4934530"/>
          </a:xfrm>
        </p:spPr>
        <p:txBody>
          <a:bodyPr>
            <a:normAutofit fontScale="85000" lnSpcReduction="10000"/>
          </a:bodyPr>
          <a:lstStyle/>
          <a:p>
            <a:pPr>
              <a:buNone/>
            </a:pPr>
            <a:r>
              <a:rPr lang="en-US" dirty="0"/>
              <a:t>Craft your own six word memoirs:</a:t>
            </a:r>
          </a:p>
          <a:p>
            <a:pPr>
              <a:buNone/>
            </a:pPr>
            <a:endParaRPr lang="en-US" dirty="0"/>
          </a:p>
          <a:p>
            <a:r>
              <a:rPr lang="en-US" dirty="0"/>
              <a:t>You can use the three fun facts you wrote down at the beginning of class (but this is not a requirement.)</a:t>
            </a:r>
          </a:p>
          <a:p>
            <a:r>
              <a:rPr lang="en-US" dirty="0"/>
              <a:t>Choose words that have a specific CONNOTATION, REGISTER, or SOUND/RHYTHYM to them. </a:t>
            </a:r>
          </a:p>
          <a:p>
            <a:r>
              <a:rPr lang="en-US" dirty="0"/>
              <a:t>Ideas to get you started: </a:t>
            </a:r>
          </a:p>
          <a:p>
            <a:r>
              <a:rPr lang="en-US" dirty="0"/>
              <a:t>Your best memory, your worst memory, your proudest moment, your most embarrassing moment, an important life lesson you learned, an important person in your life, funny things, your favorite things, least favorite things</a:t>
            </a:r>
          </a:p>
          <a:p>
            <a:endParaRPr lang="en-US" dirty="0"/>
          </a:p>
          <a:p>
            <a:pPr>
              <a:buNone/>
            </a:pPr>
            <a:r>
              <a:rPr lang="en-US" dirty="0"/>
              <a:t>Most importantly, have fun and make sure the memoirs tell a story about YOU!</a:t>
            </a:r>
          </a:p>
          <a:p>
            <a:pPr>
              <a:buNone/>
            </a:pPr>
            <a:r>
              <a:rPr lang="en-US" sz="2400" dirty="0">
                <a:solidFill>
                  <a:schemeClr val="accent1">
                    <a:lumMod val="75000"/>
                  </a:schemeClr>
                </a:solidFill>
              </a:rPr>
              <a:t>Use your template provided to write 10-15 memoirs.</a:t>
            </a:r>
          </a:p>
        </p:txBody>
      </p:sp>
    </p:spTree>
    <p:extLst>
      <p:ext uri="{BB962C8B-B14F-4D97-AF65-F5344CB8AC3E}">
        <p14:creationId xmlns:p14="http://schemas.microsoft.com/office/powerpoint/2010/main" val="3233751267"/>
      </p:ext>
    </p:extLst>
  </p:cSld>
  <p:clrMapOvr>
    <a:masterClrMapping/>
  </p:clrMapOvr>
  <mc:AlternateContent xmlns:mc="http://schemas.openxmlformats.org/markup-compatibility/2006" xmlns:p14="http://schemas.microsoft.com/office/powerpoint/2010/main">
    <mc:Choice Requires="p14">
      <p:transition spd="slow" p14:dur="2000" advTm="110287"/>
    </mc:Choice>
    <mc:Fallback xmlns="">
      <p:transition spd="slow" advTm="1102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out</a:t>
            </a:r>
          </a:p>
        </p:txBody>
      </p:sp>
      <p:sp>
        <p:nvSpPr>
          <p:cNvPr id="3" name="Content Placeholder 2"/>
          <p:cNvSpPr>
            <a:spLocks noGrp="1"/>
          </p:cNvSpPr>
          <p:nvPr>
            <p:ph idx="1"/>
          </p:nvPr>
        </p:nvSpPr>
        <p:spPr/>
        <p:txBody>
          <a:bodyPr/>
          <a:lstStyle/>
          <a:p>
            <a:r>
              <a:rPr lang="en-US" sz="4000" dirty="0"/>
              <a:t>Share 2-3 of your six-word memoirs you wrote with your group.</a:t>
            </a:r>
          </a:p>
          <a:p>
            <a:endParaRPr lang="en-US" dirty="0"/>
          </a:p>
        </p:txBody>
      </p:sp>
    </p:spTree>
    <p:extLst>
      <p:ext uri="{BB962C8B-B14F-4D97-AF65-F5344CB8AC3E}">
        <p14:creationId xmlns:p14="http://schemas.microsoft.com/office/powerpoint/2010/main" val="4201335851"/>
      </p:ext>
    </p:extLst>
  </p:cSld>
  <p:clrMapOvr>
    <a:masterClrMapping/>
  </p:clrMapOvr>
  <mc:AlternateContent xmlns:mc="http://schemas.openxmlformats.org/markup-compatibility/2006" xmlns:p14="http://schemas.microsoft.com/office/powerpoint/2010/main">
    <mc:Choice Requires="p14">
      <p:transition spd="slow" p14:dur="2000" advTm="34865"/>
    </mc:Choice>
    <mc:Fallback xmlns="">
      <p:transition spd="slow" advTm="34865"/>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23530</TotalTime>
  <Words>1421</Words>
  <Application>Microsoft Office PowerPoint</Application>
  <PresentationFormat>Widescreen</PresentationFormat>
  <Paragraphs>136</Paragraphs>
  <Slides>28</Slides>
  <Notes>0</Notes>
  <HiddenSlides>6</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Rockwell</vt:lpstr>
      <vt:lpstr>Gallery</vt:lpstr>
      <vt:lpstr>Six Word Memoirs</vt:lpstr>
      <vt:lpstr>Six-Word Memoirs: A brief history</vt:lpstr>
      <vt:lpstr>Target vocabulary for today’s learning opportunity</vt:lpstr>
      <vt:lpstr>In your groups, discuss the following: Your group is on the hook to answer one of these questions!</vt:lpstr>
      <vt:lpstr>In your groups, Read the following Examples:</vt:lpstr>
      <vt:lpstr>Discuss the sample memoirs (Choose 2-3 questions). </vt:lpstr>
      <vt:lpstr>Ms. Corrigan’s six-word memoirs.</vt:lpstr>
      <vt:lpstr>Your turn:</vt:lpstr>
      <vt:lpstr>Sharing out</vt:lpstr>
      <vt:lpstr>Six Word Memoir: The power of language with six words.</vt:lpstr>
      <vt:lpstr>Six Word Memoirs: The power of language with six words.</vt:lpstr>
      <vt:lpstr>Revising</vt:lpstr>
      <vt:lpstr> The power of language with six words.</vt:lpstr>
      <vt:lpstr>Quick work</vt:lpstr>
      <vt:lpstr>Question out the door:</vt:lpstr>
      <vt:lpstr>Six Word Memoirs : The power of language with six words.</vt:lpstr>
      <vt:lpstr>PowerPoint Presentation</vt:lpstr>
      <vt:lpstr>PowerPoint Presentation</vt:lpstr>
      <vt:lpstr>PowerPoint Presentation</vt:lpstr>
      <vt:lpstr>PowerPoint Presentation</vt:lpstr>
      <vt:lpstr>PowerPoint Presentation</vt:lpstr>
      <vt:lpstr>PowerPoint Presentation</vt:lpstr>
      <vt:lpstr>Revised</vt:lpstr>
      <vt:lpstr>Final</vt:lpstr>
      <vt:lpstr>Six word memoirs/The power of words:</vt:lpstr>
      <vt:lpstr>Example of revised memoir and SAP.</vt:lpstr>
      <vt:lpstr>Timed Writing </vt:lpstr>
      <vt:lpstr>Timed Writing </vt:lpstr>
    </vt:vector>
  </TitlesOfParts>
  <Company>Phoenix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words: Six-word memoirs</dc:title>
  <dc:creator>Pelotte, Lettice</dc:creator>
  <cp:lastModifiedBy>Corrigan, Kelsey</cp:lastModifiedBy>
  <cp:revision>61</cp:revision>
  <dcterms:created xsi:type="dcterms:W3CDTF">2015-08-01T21:29:07Z</dcterms:created>
  <dcterms:modified xsi:type="dcterms:W3CDTF">2020-07-29T20:38:39Z</dcterms:modified>
</cp:coreProperties>
</file>